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8"/>
  </p:notesMasterIdLst>
  <p:sldIdLst>
    <p:sldId id="404" r:id="rId2"/>
    <p:sldId id="416" r:id="rId3"/>
    <p:sldId id="411" r:id="rId4"/>
    <p:sldId id="417" r:id="rId5"/>
    <p:sldId id="409" r:id="rId6"/>
    <p:sldId id="41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D530-DD8E-4515-8313-63F02501FBA8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76AEA-476C-4FCD-9F58-0B005E34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9DDD-4028-4992-AFD7-585E14385587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3430-582B-4590-A655-A02AC545CA2E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4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3AF0-93F8-47DF-AFA6-14FC1F988B88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4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8671-B6BD-4060-BCE0-17451CFF71DC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2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A330-9F52-48CE-AEA7-DF2E49E0D85F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74FF-0B71-4121-9D42-F335623F9EEF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071F-D6B9-4797-8E6A-A740B6AA660B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6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0636-74E0-48D3-8A82-59B3241F077E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B83E-51E1-480E-A868-AA9507A836EB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B085-1D34-41B8-BB85-66645E53F1F9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9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9719-2673-4914-9F4A-7D553A45A559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A1D-21D6-4CF9-9C6D-E9D8441D9188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0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2AC26-C667-4E86-8C50-90A8A24749A1}" type="datetime1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0D04-DC8B-4947-89D4-D524316D08B7}" type="datetime1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874C-1CED-4D61-AEEE-010BF5D6B4E4}" type="datetime1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4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2917-24C3-44D1-846A-8A5458BF946F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2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9796-4847-4CEB-A2CE-0386FA111B16}" type="datetime1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37C2FA-C845-4153-9C75-B28AA2794725}" type="datetime1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00102B-4003-46F3-8EC7-1A6DA2EAE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leston.edu/riley/local-government-training-and-support/women-in-the-civic-arena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43D2-6E95-3B0D-0E59-FCDFE406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39" y="1050053"/>
            <a:ext cx="3369041" cy="23789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Women in the Civic Arena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Information Session</a:t>
            </a:r>
          </a:p>
        </p:txBody>
      </p:sp>
      <p:pic>
        <p:nvPicPr>
          <p:cNvPr id="7" name="Content Placeholder 6" descr="A group of women's silhouettes&#10;&#10;Description automatically generated">
            <a:extLst>
              <a:ext uri="{FF2B5EF4-FFF2-40B4-BE49-F238E27FC236}">
                <a16:creationId xmlns:a16="http://schemas.microsoft.com/office/drawing/2014/main" id="{D3691095-5164-0A33-A982-D9C03168D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7" y="439615"/>
            <a:ext cx="6269166" cy="5978769"/>
          </a:xfrm>
        </p:spPr>
      </p:pic>
      <p:pic>
        <p:nvPicPr>
          <p:cNvPr id="21" name="Picture 20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9014C8A-521A-1E5A-54CC-C87796584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6" y="4361501"/>
            <a:ext cx="4642593" cy="142928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42835-7398-BADA-A990-2A0C32CF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9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D8FE-005E-EDD7-423B-69E426AA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814" y="131355"/>
            <a:ext cx="10018713" cy="118533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                    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EF5B7-5769-1F2C-7C4B-BFA5EB1CF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316688"/>
            <a:ext cx="6604612" cy="46413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ptos" panose="020B0004020202020204" pitchFamily="34" charset="0"/>
              </a:rPr>
              <a:t>Kate Fitzpatrick, ICMA Northeast Region Director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ptos" panose="020B0004020202020204" pitchFamily="34" charset="0"/>
              </a:rPr>
              <a:t>Felicia Logan, Executive Trainer and Facilitator</a:t>
            </a:r>
          </a:p>
          <a:p>
            <a:pPr>
              <a:lnSpc>
                <a:spcPct val="90000"/>
              </a:lnSpc>
            </a:pPr>
            <a:endParaRPr lang="en-US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ptos" panose="020B0004020202020204" pitchFamily="34" charset="0"/>
              </a:rPr>
              <a:t>Peggy Merriss, Executive Director –          Georgia City-County  Management Association</a:t>
            </a:r>
          </a:p>
          <a:p>
            <a:pPr>
              <a:lnSpc>
                <a:spcPct val="90000"/>
              </a:lnSpc>
            </a:pPr>
            <a:endParaRPr lang="en-US" dirty="0">
              <a:latin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ptos" panose="020B0004020202020204" pitchFamily="34" charset="0"/>
              </a:rPr>
              <a:t>Kendra Stewart, Director –                                      The Riley Center for Livable Communities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F96E5-3D76-96D6-997C-7B79E4CBE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605" y="1448042"/>
            <a:ext cx="1327242" cy="198095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A person wearing a grey polka dot shirt&#10;&#10;Description automatically generated">
            <a:extLst>
              <a:ext uri="{FF2B5EF4-FFF2-40B4-BE49-F238E27FC236}">
                <a16:creationId xmlns:a16="http://schemas.microsoft.com/office/drawing/2014/main" id="{B4ED0D13-00A7-0BA7-A471-78A771FD8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45" y="3894665"/>
            <a:ext cx="1320578" cy="197101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person smiling in a blue vest&#10;&#10;Description automatically generated">
            <a:extLst>
              <a:ext uri="{FF2B5EF4-FFF2-40B4-BE49-F238E27FC236}">
                <a16:creationId xmlns:a16="http://schemas.microsoft.com/office/drawing/2014/main" id="{F1F82E71-E077-B5B0-4EAA-C117AB1C47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05" y="2184853"/>
            <a:ext cx="1320579" cy="176666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A4563F3-FC78-145B-7C1E-7E852102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6835EEC2-6E08-31C2-0DE8-31BEF32FE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26" y="4250876"/>
            <a:ext cx="1294974" cy="17784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D8F61-803C-EA10-8B06-846974CA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2943" y="6165514"/>
            <a:ext cx="551167" cy="365125"/>
          </a:xfrm>
        </p:spPr>
        <p:txBody>
          <a:bodyPr/>
          <a:lstStyle/>
          <a:p>
            <a:fld id="{A200102B-4003-46F3-8EC7-1A6DA2EAE8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29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FA05-8291-4260-3E0B-85526B50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14" y="0"/>
            <a:ext cx="10018713" cy="1161689"/>
          </a:xfrm>
        </p:spPr>
        <p:txBody>
          <a:bodyPr>
            <a:normAutofit fontScale="90000"/>
          </a:bodyPr>
          <a:lstStyle/>
          <a:p>
            <a:br>
              <a:rPr lang="en-US" dirty="0">
                <a:effectLst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Women in the Civic Arena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5939-84C6-F8DE-A11F-7E92F5D0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426" y="1042357"/>
            <a:ext cx="10464411" cy="532537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program offers: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Information, research and lessons learned on overcoming challenges facing women in leadership in local government.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safe space for discussion and problem solving.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Planning and accountability for living your whole, authentic life.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Camaraderie, joy, and fun.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B64-288C-BB99-24B9-42DF906E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FA05-8291-4260-3E0B-85526B50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14" y="0"/>
            <a:ext cx="10018713" cy="1161689"/>
          </a:xfrm>
        </p:spPr>
        <p:txBody>
          <a:bodyPr>
            <a:normAutofit fontScale="90000"/>
          </a:bodyPr>
          <a:lstStyle/>
          <a:p>
            <a:br>
              <a:rPr lang="en-US">
                <a:effectLst/>
                <a:ea typeface="Calibri" panose="020F0502020204030204" pitchFamily="34" charset="0"/>
              </a:rPr>
            </a:br>
            <a:r>
              <a:rPr lang="en-US" b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Women in the Civic Arena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5939-84C6-F8DE-A11F-7E92F5D0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426" y="1042357"/>
            <a:ext cx="10464411" cy="532537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The program </a:t>
            </a:r>
            <a:r>
              <a:rPr lang="en-US" sz="2800" kern="100" dirty="0">
                <a:latin typeface="Aptos"/>
                <a:ea typeface="Aptos" panose="020B0004020202020204" pitchFamily="34" charset="0"/>
                <a:cs typeface="Times New Roman"/>
              </a:rPr>
              <a:t>includes</a:t>
            </a:r>
            <a:r>
              <a:rPr lang="en-US" sz="2800" kern="100" dirty="0">
                <a:effectLst/>
                <a:latin typeface="Aptos"/>
                <a:ea typeface="Aptos" panose="020B0004020202020204" pitchFamily="34" charset="0"/>
                <a:cs typeface="Times New Roman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Aptos"/>
                <a:ea typeface="Aptos" panose="020B0004020202020204" pitchFamily="34" charset="0"/>
                <a:cs typeface="Times New Roman"/>
              </a:rPr>
              <a:t>Discussing professional and personal challenges and goals</a:t>
            </a:r>
            <a:endParaRPr lang="en-US" sz="2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4186E"/>
              </a:buClr>
              <a:buNone/>
            </a:pPr>
            <a:endParaRPr lang="en-US" sz="2800" kern="100" dirty="0">
              <a:latin typeface="Aptos"/>
              <a:cs typeface="Times New Roman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4186E"/>
              </a:buClr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Aptos"/>
                <a:cs typeface="Times New Roman"/>
              </a:rPr>
              <a:t>Understanding your approach to resilience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Aptos"/>
                <a:ea typeface="Aptos" panose="020B0004020202020204" pitchFamily="34" charset="0"/>
                <a:cs typeface="Times New Roman"/>
              </a:rPr>
              <a:t>Learning from each other and guest speakers</a:t>
            </a:r>
            <a:endParaRPr lang="en-US" sz="2800" kern="100" dirty="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latin typeface="Aptos"/>
                <a:ea typeface="Aptos" panose="020B0004020202020204" pitchFamily="34" charset="0"/>
                <a:cs typeface="Times New Roman"/>
              </a:rPr>
              <a:t>Thinking and planning for how you want to live the rest of your life.</a:t>
            </a:r>
            <a:endParaRPr lang="en-US" sz="2800" kern="100" dirty="0">
              <a:effectLst/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8B01-9CBF-6AE9-2D77-5F0E247E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F47671-3DD4-6F71-3441-AAE88699BCFB}"/>
              </a:ext>
            </a:extLst>
          </p:cNvPr>
          <p:cNvSpPr txBox="1"/>
          <p:nvPr/>
        </p:nvSpPr>
        <p:spPr>
          <a:xfrm>
            <a:off x="2283069" y="112874"/>
            <a:ext cx="85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                                       Agenda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FAD08D-631C-22F9-A032-0DD37E136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8556"/>
              </p:ext>
            </p:extLst>
          </p:nvPr>
        </p:nvGraphicFramePr>
        <p:xfrm>
          <a:off x="2070339" y="783181"/>
          <a:ext cx="9592576" cy="5770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637">
                  <a:extLst>
                    <a:ext uri="{9D8B030D-6E8A-4147-A177-3AD203B41FA5}">
                      <a16:colId xmlns:a16="http://schemas.microsoft.com/office/drawing/2014/main" val="2584728862"/>
                    </a:ext>
                  </a:extLst>
                </a:gridCol>
                <a:gridCol w="1325519">
                  <a:extLst>
                    <a:ext uri="{9D8B030D-6E8A-4147-A177-3AD203B41FA5}">
                      <a16:colId xmlns:a16="http://schemas.microsoft.com/office/drawing/2014/main" val="1935037077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996737873"/>
                    </a:ext>
                  </a:extLst>
                </a:gridCol>
                <a:gridCol w="959258">
                  <a:extLst>
                    <a:ext uri="{9D8B030D-6E8A-4147-A177-3AD203B41FA5}">
                      <a16:colId xmlns:a16="http://schemas.microsoft.com/office/drawing/2014/main" val="2927572137"/>
                    </a:ext>
                  </a:extLst>
                </a:gridCol>
                <a:gridCol w="104648">
                  <a:extLst>
                    <a:ext uri="{9D8B030D-6E8A-4147-A177-3AD203B41FA5}">
                      <a16:colId xmlns:a16="http://schemas.microsoft.com/office/drawing/2014/main" val="536033400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4039660317"/>
                    </a:ext>
                  </a:extLst>
                </a:gridCol>
                <a:gridCol w="959258">
                  <a:extLst>
                    <a:ext uri="{9D8B030D-6E8A-4147-A177-3AD203B41FA5}">
                      <a16:colId xmlns:a16="http://schemas.microsoft.com/office/drawing/2014/main" val="2060235279"/>
                    </a:ext>
                  </a:extLst>
                </a:gridCol>
                <a:gridCol w="116274">
                  <a:extLst>
                    <a:ext uri="{9D8B030D-6E8A-4147-A177-3AD203B41FA5}">
                      <a16:colId xmlns:a16="http://schemas.microsoft.com/office/drawing/2014/main" val="3946584362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1725158836"/>
                    </a:ext>
                  </a:extLst>
                </a:gridCol>
                <a:gridCol w="965071">
                  <a:extLst>
                    <a:ext uri="{9D8B030D-6E8A-4147-A177-3AD203B41FA5}">
                      <a16:colId xmlns:a16="http://schemas.microsoft.com/office/drawing/2014/main" val="2446270750"/>
                    </a:ext>
                  </a:extLst>
                </a:gridCol>
              </a:tblGrid>
              <a:tr h="39437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Women in the Arena - Draft Overview Schedule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1133365659"/>
                  </a:ext>
                </a:extLst>
              </a:tr>
              <a:tr h="25215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3084113895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Thursday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January 15</a:t>
                      </a:r>
                      <a:r>
                        <a:rPr lang="en-US" sz="1400" u="none" strike="noStrike" baseline="30000" dirty="0">
                          <a:effectLst/>
                        </a:rPr>
                        <a:t>th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Friday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January 16</a:t>
                      </a:r>
                      <a:r>
                        <a:rPr lang="en-US" sz="1400" u="none" strike="noStrike" baseline="30000" dirty="0">
                          <a:effectLst/>
                        </a:rPr>
                        <a:t>th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Saturday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January 17</a:t>
                      </a:r>
                      <a:r>
                        <a:rPr lang="en-US" sz="1400" u="none" strike="noStrike" baseline="30000" dirty="0">
                          <a:effectLst/>
                        </a:rPr>
                        <a:t>th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Sunday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January 18</a:t>
                      </a:r>
                      <a:r>
                        <a:rPr lang="en-US" sz="1400" u="none" strike="noStrike" baseline="30000" dirty="0">
                          <a:effectLst/>
                        </a:rPr>
                        <a:t>th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667866266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2668341275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Travel 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Breakfast on Your 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Breakfast on Your 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Breakfast on Your Own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3015323420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Convene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Convene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Convene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474488080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Opening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8:35am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Opening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8:35am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Opening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8:35am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2012968709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Connnection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8:45am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Connection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8:45am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Connection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8:45am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2211104218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10:00am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#4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9:00am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Session #7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9:00am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1397125448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#1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10:15am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10:00am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41104609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Lunch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11:45am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#5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10:30am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Closing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10:45am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1671314501"/>
                  </a:ext>
                </a:extLst>
              </a:tr>
              <a:tr h="25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#2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Lunch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11:45 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Departure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12:00pm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3862387473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Break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2:15pm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#6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43677638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Session #3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2:45pm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 Wrap-up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2:30pm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667296500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Wrap-up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4:00pm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3892336098"/>
                  </a:ext>
                </a:extLst>
              </a:tr>
              <a:tr h="252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1782936902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4145269009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Meet in Hotel Lobby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6:15pm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Meet in Hotel Lobby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6:15pm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Meet at Restaurant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6:15pm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2902320377"/>
                  </a:ext>
                </a:extLst>
              </a:tr>
              <a:tr h="394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Dinner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6:30pm - 8:30pm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Dinner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6:30pm - 8:30pm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Dinner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6:30pm - 8:30pm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1255123816"/>
                  </a:ext>
                </a:extLst>
              </a:tr>
              <a:tr h="24014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6" marR="7676" marT="7676" marB="0" anchor="b"/>
                </a:tc>
                <a:extLst>
                  <a:ext uri="{0D108BD9-81ED-4DB2-BD59-A6C34878D82A}">
                    <a16:rowId xmlns:a16="http://schemas.microsoft.com/office/drawing/2014/main" val="189323647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93174-13FE-842A-5351-4EAC98BD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1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8082E-F346-5EED-62BF-2C7AB01BAC0A}"/>
              </a:ext>
            </a:extLst>
          </p:cNvPr>
          <p:cNvSpPr txBox="1"/>
          <p:nvPr/>
        </p:nvSpPr>
        <p:spPr>
          <a:xfrm>
            <a:off x="4867411" y="92302"/>
            <a:ext cx="847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What’s Next…..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22D45-47F1-A840-CFD3-BFFF4F59E781}"/>
              </a:ext>
            </a:extLst>
          </p:cNvPr>
          <p:cNvSpPr txBox="1"/>
          <p:nvPr/>
        </p:nvSpPr>
        <p:spPr>
          <a:xfrm>
            <a:off x="1732547" y="738633"/>
            <a:ext cx="1026104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latin typeface="Aptos" panose="020B0004020202020204" pitchFamily="34" charset="0"/>
            </a:endParaRPr>
          </a:p>
          <a:p>
            <a:endParaRPr lang="en-US" sz="1000" b="1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Applications are available at:</a:t>
            </a:r>
          </a:p>
          <a:p>
            <a:endParaRPr lang="en-US" sz="1400" dirty="0">
              <a:latin typeface="Aptos" panose="020B0004020202020204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  <a:hlinkClick r:id="rId2"/>
              </a:rPr>
              <a:t>College of Charleston | Women in the Civic Arena</a:t>
            </a:r>
            <a:endParaRPr lang="en-US" sz="2800" dirty="0">
              <a:latin typeface="Aptos" panose="020B0004020202020204" pitchFamily="34" charset="0"/>
            </a:endParaRP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 January 7</a:t>
            </a:r>
            <a:r>
              <a:rPr lang="en-US" sz="2800" baseline="30000" dirty="0">
                <a:latin typeface="Aptos" panose="020B0004020202020204" pitchFamily="34" charset="0"/>
              </a:rPr>
              <a:t>th </a:t>
            </a:r>
            <a:r>
              <a:rPr lang="en-US" sz="2800" dirty="0">
                <a:latin typeface="Aptos" panose="020B0004020202020204" pitchFamily="34" charset="0"/>
              </a:rPr>
              <a:t>	@12:00 PM EST	Pre-session zoom meeting for 												participants, and pre-session work 											is sent to Participants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January 15 – 18, 2026	Program happens!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5FB65-FE14-770C-6DA8-B47DCF80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102B-4003-46F3-8EC7-1A6DA2EAE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85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414</Words>
  <Application>Microsoft Office PowerPoint</Application>
  <PresentationFormat>Widescreen</PresentationFormat>
  <Paragraphs>190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Parallax</vt:lpstr>
      <vt:lpstr>Women in the Civic Arena Information Session</vt:lpstr>
      <vt:lpstr>                     Faculty</vt:lpstr>
      <vt:lpstr> Women in the Civic Arena</vt:lpstr>
      <vt:lpstr> Women in the Civic Arena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Merriss</dc:creator>
  <cp:lastModifiedBy>Condon, Rori Mae (Student)</cp:lastModifiedBy>
  <cp:revision>8</cp:revision>
  <dcterms:created xsi:type="dcterms:W3CDTF">2019-06-19T12:26:27Z</dcterms:created>
  <dcterms:modified xsi:type="dcterms:W3CDTF">2025-12-02T18:11:44Z</dcterms:modified>
</cp:coreProperties>
</file>